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6" r:id="rId6"/>
    <p:sldId id="271" r:id="rId7"/>
    <p:sldId id="272" r:id="rId8"/>
    <p:sldId id="273" r:id="rId9"/>
    <p:sldId id="274" r:id="rId10"/>
    <p:sldId id="275" r:id="rId11"/>
    <p:sldId id="277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260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3B7AA1-EB59-E047-AE0F-A2A1EC55B496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DE6C-248D-3B4A-86C2-9AF46A093A9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76501-00EB-6D43-B6BB-ECC0A3E6BE74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BF9-6868-664B-80C3-F4570117EFC5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1D72E2-6E3A-104D-90D6-E72D533A0CF1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90CA5-5D9A-C747-B78E-8243115004A1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3595E1-40CB-9744-853D-6564AA4304C2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CB895-2DF0-824B-AFAC-9662474351F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F02DB-B07A-6C45-A987-98C88FC0740D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22C8-70A3-4448-A0D0-71E21639D55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AD093D-B40C-AA4D-B4D9-FC37319E6B1F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BCB13-0E9B-2A41-BD01-9608C6D8514D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C50AA6-DCE3-5C43-9AD5-403AE37C3CFD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CFBF0-ABA3-3244-944A-9AA8EBD2BAE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A4A062-C801-3148-AA70-757C24CC521E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79C68-8E27-1A42-BE9B-B820C85E91F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C351B7-9A1D-CC45-BA98-2C4122A07C31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CC05E-2253-584C-AC5E-105F1395ECB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67751B-226F-D54D-A79F-70D6CB3BECFB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9B003-17F8-4742-8396-22583CA063D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8B7D1C-6AF2-7E40-9C19-43BA542A7DC2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96665-4E76-444E-9EF1-0636EF7B0E8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7F51760-0504-3E43-983B-654B79AAD08E}" type="datetimeFigureOut">
              <a:rPr lang="fr-FR"/>
              <a:pPr/>
              <a:t>10/15/13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F4715A6-6535-4647-8AC2-0477D360822F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Macintosh%20HD:Files:URI:Undergrad%20Classes:EDC423:Notes:Bloom's%20Taxonomy.doc!OLE_LINK1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Supporting Comprehension through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Text-Based Discussion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FFFF"/>
                </a:solidFill>
              </a:rPr>
              <a:t>Unproductive Moves</a:t>
            </a:r>
            <a:endParaRPr lang="fr-FR" sz="3600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 marL="469900" indent="-469900">
              <a:lnSpc>
                <a:spcPct val="8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Asking students about personal experiences related to the text</a:t>
            </a:r>
          </a:p>
          <a:p>
            <a:pPr marL="469900" indent="-469900">
              <a:lnSpc>
                <a:spcPct val="80000"/>
              </a:lnSpc>
              <a:buNone/>
            </a:pPr>
            <a:endParaRPr lang="en-US" sz="800" dirty="0" smtClean="0">
              <a:solidFill>
                <a:srgbClr val="376092"/>
              </a:solidFill>
            </a:endParaRPr>
          </a:p>
          <a:p>
            <a:pPr marL="469900" indent="-469900">
              <a:lnSpc>
                <a:spcPct val="8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Asking students to predict</a:t>
            </a:r>
          </a:p>
          <a:p>
            <a:pPr marL="469900" indent="-469900">
              <a:lnSpc>
                <a:spcPct val="80000"/>
              </a:lnSpc>
              <a:buNone/>
            </a:pPr>
            <a:endParaRPr lang="en-US" sz="800" dirty="0" smtClean="0">
              <a:solidFill>
                <a:srgbClr val="376092"/>
              </a:solidFill>
            </a:endParaRPr>
          </a:p>
          <a:p>
            <a:pPr marL="469900" indent="-469900">
              <a:lnSpc>
                <a:spcPct val="8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Repeating verbatim student contributions</a:t>
            </a:r>
          </a:p>
          <a:p>
            <a:pPr marL="469900" indent="-469900">
              <a:lnSpc>
                <a:spcPct val="80000"/>
              </a:lnSpc>
              <a:buNone/>
            </a:pPr>
            <a:endParaRPr lang="en-US" sz="800" dirty="0" smtClean="0">
              <a:solidFill>
                <a:srgbClr val="376092"/>
              </a:solidFill>
            </a:endParaRPr>
          </a:p>
          <a:p>
            <a:pPr marL="469900" indent="-469900">
              <a:lnSpc>
                <a:spcPct val="8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Collecting a series of student responses to one question without building connections</a:t>
            </a:r>
          </a:p>
          <a:p>
            <a:pPr marL="469900" indent="-469900">
              <a:lnSpc>
                <a:spcPct val="80000"/>
              </a:lnSpc>
              <a:buNone/>
            </a:pPr>
            <a:endParaRPr lang="en-US" sz="800" dirty="0" smtClean="0">
              <a:solidFill>
                <a:srgbClr val="376092"/>
              </a:solidFill>
            </a:endParaRPr>
          </a:p>
          <a:p>
            <a:pPr marL="469900" indent="-469900">
              <a:lnSpc>
                <a:spcPct val="8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Over-relying on questions that ask students to retrieve or remember information in the text</a:t>
            </a:r>
          </a:p>
          <a:p>
            <a:pPr marL="469900" indent="-469900">
              <a:lnSpc>
                <a:spcPct val="80000"/>
              </a:lnSpc>
              <a:buNone/>
            </a:pPr>
            <a:endParaRPr lang="en-US" sz="800" dirty="0" smtClean="0">
              <a:solidFill>
                <a:srgbClr val="376092"/>
              </a:solidFill>
            </a:endParaRPr>
          </a:p>
          <a:p>
            <a:pPr marL="469900" indent="-469900">
              <a:lnSpc>
                <a:spcPct val="8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Asking students to guess at the meaning of a word, instead of providing a quick definition</a:t>
            </a:r>
          </a:p>
          <a:p>
            <a:pPr marL="469900" indent="-469900">
              <a:lnSpc>
                <a:spcPct val="90000"/>
              </a:lnSpc>
            </a:pPr>
            <a:endParaRPr lang="en-US" sz="2600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FFFF"/>
                </a:solidFill>
              </a:rPr>
              <a:t>Homework</a:t>
            </a:r>
            <a:endParaRPr lang="fr-FR" sz="3600" dirty="0">
              <a:solidFill>
                <a:srgbClr val="FFFFFF"/>
              </a:solidFill>
            </a:endParaRPr>
          </a:p>
        </p:txBody>
      </p:sp>
      <p:pic>
        <p:nvPicPr>
          <p:cNvPr id="4" name="Picture 3" descr="Screen shot 2013-10-15 at 10.16.4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676400"/>
            <a:ext cx="6636026" cy="4845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428875" y="274638"/>
            <a:ext cx="6257925" cy="1143000"/>
          </a:xfrm>
        </p:spPr>
        <p:txBody>
          <a:bodyPr/>
          <a:lstStyle/>
          <a:p>
            <a:pPr algn="l"/>
            <a:r>
              <a:rPr lang="fr-CA" dirty="0" smtClean="0">
                <a:solidFill>
                  <a:srgbClr val="42607C"/>
                </a:solidFill>
              </a:rPr>
              <a:t>Goals for </a:t>
            </a:r>
            <a:r>
              <a:rPr lang="fr-CA" dirty="0" err="1" smtClean="0">
                <a:solidFill>
                  <a:srgbClr val="42607C"/>
                </a:solidFill>
              </a:rPr>
              <a:t>Understanding</a:t>
            </a:r>
            <a:endParaRPr lang="fr-FR" dirty="0">
              <a:solidFill>
                <a:srgbClr val="42607C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428875" y="1600200"/>
            <a:ext cx="625792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The important parts of planning for a text-based discussion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solidFill>
                  <a:schemeClr val="accent1">
                    <a:lumMod val="75000"/>
                  </a:schemeClr>
                </a:solidFill>
              </a:rPr>
              <a:t>Text analysis 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solidFill>
                  <a:schemeClr val="accent1">
                    <a:lumMod val="75000"/>
                  </a:schemeClr>
                </a:solidFill>
              </a:rPr>
              <a:t>Setting learning goals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The kinds of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</a:rPr>
              <a:t>questions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</a:rPr>
              <a:t>responses to students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that support students in building a robust mental representation of a text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How to apply a scheme for planning, conducting, and evaluating text-based discussions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How to assess whether students actually learned what you set out in your learning goals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 Plan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908050" lvl="1" indent="-436563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Select the text</a:t>
            </a:r>
          </a:p>
          <a:p>
            <a:pPr marL="908050" lvl="1" indent="-436563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Analyze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text (What’s new?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What’s hard? What’s odd or unfamiliar?)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908050" lvl="1" indent="-436563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Identify learning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goals (focus on content) </a:t>
            </a:r>
          </a:p>
          <a:p>
            <a:pPr marL="908050" lvl="1" indent="-436563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Segment the text</a:t>
            </a:r>
          </a:p>
          <a:p>
            <a:pPr marL="908050" lvl="1" indent="-436563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Plan out initial questions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 Discussion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8768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376092"/>
                </a:solidFill>
              </a:rPr>
              <a:t>Launch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Question/activity/</a:t>
            </a:r>
            <a:r>
              <a:rPr lang="en-US" sz="2100" dirty="0" smtClean="0">
                <a:solidFill>
                  <a:srgbClr val="376092"/>
                </a:solidFill>
              </a:rPr>
              <a:t>comment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Connect to background knowledge and engage readers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Prompts </a:t>
            </a:r>
            <a:r>
              <a:rPr lang="en-US" sz="2100" dirty="0" smtClean="0">
                <a:solidFill>
                  <a:srgbClr val="376092"/>
                </a:solidFill>
              </a:rPr>
              <a:t>wondering and sets a purpose </a:t>
            </a:r>
            <a:endParaRPr lang="en-US" sz="2100" dirty="0" smtClean="0">
              <a:solidFill>
                <a:srgbClr val="376092"/>
              </a:solidFill>
            </a:endParaRPr>
          </a:p>
          <a:p>
            <a:r>
              <a:rPr lang="en-US" sz="2800" b="1" dirty="0" smtClean="0">
                <a:solidFill>
                  <a:srgbClr val="376092"/>
                </a:solidFill>
              </a:rPr>
              <a:t>Support </a:t>
            </a:r>
            <a:r>
              <a:rPr lang="en-US" sz="2800" b="1" dirty="0" smtClean="0">
                <a:solidFill>
                  <a:srgbClr val="376092"/>
                </a:solidFill>
              </a:rPr>
              <a:t>student interactions with the text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Use of plan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Question asking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Responding to students</a:t>
            </a:r>
          </a:p>
          <a:p>
            <a:r>
              <a:rPr lang="en-US" sz="2800" b="1" dirty="0" smtClean="0">
                <a:solidFill>
                  <a:srgbClr val="376092"/>
                </a:solidFill>
              </a:rPr>
              <a:t>Exit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Assessment</a:t>
            </a:r>
          </a:p>
          <a:p>
            <a:pPr lvl="1"/>
            <a:r>
              <a:rPr lang="en-US" sz="2100" dirty="0" smtClean="0">
                <a:solidFill>
                  <a:srgbClr val="376092"/>
                </a:solidFill>
              </a:rPr>
              <a:t>Transitioning</a:t>
            </a:r>
            <a:endParaRPr lang="en-US" sz="2400" dirty="0">
              <a:solidFill>
                <a:srgbClr val="37609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6800" y="4648200"/>
            <a:ext cx="3687841" cy="17543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Take a few minutes to read </a:t>
            </a:r>
          </a:p>
          <a:p>
            <a:pPr algn="ctr"/>
            <a:r>
              <a:rPr lang="en-US" dirty="0" smtClean="0"/>
              <a:t>t</a:t>
            </a:r>
            <a:r>
              <a:rPr lang="en-US" dirty="0" smtClean="0"/>
              <a:t>he first four pages of Caves. </a:t>
            </a:r>
          </a:p>
          <a:p>
            <a:pPr algn="ctr"/>
            <a:r>
              <a:rPr lang="en-US" dirty="0" smtClean="0"/>
              <a:t>Think about what might be </a:t>
            </a:r>
            <a:br>
              <a:rPr lang="en-US" dirty="0" smtClean="0"/>
            </a:br>
            <a:r>
              <a:rPr lang="en-US" dirty="0" smtClean="0"/>
              <a:t>challenging for readers. </a:t>
            </a:r>
          </a:p>
          <a:p>
            <a:pPr algn="ctr"/>
            <a:r>
              <a:rPr lang="en-US" dirty="0" smtClean="0"/>
              <a:t>Think about the kinds of questions</a:t>
            </a:r>
          </a:p>
          <a:p>
            <a:pPr algn="ctr"/>
            <a:r>
              <a:rPr lang="en-US" dirty="0" smtClean="0"/>
              <a:t>y</a:t>
            </a:r>
            <a:r>
              <a:rPr lang="en-US" dirty="0" smtClean="0"/>
              <a:t>ou might ask.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794" name="Document" r:id="rId4" imgW="5473700" imgH="42418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Quality Questions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 marL="469900" indent="-469900">
              <a:lnSpc>
                <a:spcPct val="80000"/>
              </a:lnSpc>
            </a:pPr>
            <a:r>
              <a:rPr lang="en-US" sz="2400" b="1" dirty="0" smtClean="0">
                <a:solidFill>
                  <a:srgbClr val="376092"/>
                </a:solidFill>
              </a:rPr>
              <a:t>Lead students to make connections</a:t>
            </a:r>
            <a:endParaRPr lang="en-US" sz="2400" b="1" dirty="0" smtClean="0">
              <a:solidFill>
                <a:srgbClr val="376092"/>
              </a:solidFill>
            </a:endParaRP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A cave is a hollow; a cavern; a hole – what’s that all about?  </a:t>
            </a:r>
          </a:p>
          <a:p>
            <a:pPr marL="469900" indent="-469900">
              <a:lnSpc>
                <a:spcPct val="80000"/>
              </a:lnSpc>
            </a:pPr>
            <a:r>
              <a:rPr lang="en-US" sz="2400" b="1" dirty="0" smtClean="0">
                <a:solidFill>
                  <a:srgbClr val="376092"/>
                </a:solidFill>
              </a:rPr>
              <a:t>Focus student thinking on specific information in a text</a:t>
            </a: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So now we start to find out more about the</a:t>
            </a:r>
            <a:r>
              <a:rPr lang="en-US" sz="2400" dirty="0" smtClean="0">
                <a:solidFill>
                  <a:srgbClr val="376092"/>
                </a:solidFill>
              </a:rPr>
              <a:t> connect between water and caves. What </a:t>
            </a:r>
            <a:r>
              <a:rPr lang="en-US" sz="2400" dirty="0" smtClean="0">
                <a:solidFill>
                  <a:srgbClr val="376092"/>
                </a:solidFill>
              </a:rPr>
              <a:t>do we find out?</a:t>
            </a: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The author told us a lot about</a:t>
            </a:r>
            <a:r>
              <a:rPr lang="en-US" sz="2400" dirty="0" smtClean="0">
                <a:solidFill>
                  <a:srgbClr val="376092"/>
                </a:solidFill>
              </a:rPr>
              <a:t> how water helps to form caves and tunnels here. What </a:t>
            </a:r>
            <a:r>
              <a:rPr lang="en-US" sz="2400" dirty="0" smtClean="0">
                <a:solidFill>
                  <a:srgbClr val="376092"/>
                </a:solidFill>
              </a:rPr>
              <a:t>did we find out about</a:t>
            </a:r>
            <a:r>
              <a:rPr lang="en-US" sz="2400" dirty="0" smtClean="0">
                <a:solidFill>
                  <a:srgbClr val="376092"/>
                </a:solidFill>
              </a:rPr>
              <a:t> this process?</a:t>
            </a: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This part is called “Cave </a:t>
            </a:r>
            <a:r>
              <a:rPr lang="en-US" sz="2400" dirty="0" smtClean="0">
                <a:solidFill>
                  <a:srgbClr val="376092"/>
                </a:solidFill>
              </a:rPr>
              <a:t>Formations</a:t>
            </a:r>
            <a:r>
              <a:rPr lang="en-US" sz="2400" dirty="0" smtClean="0">
                <a:solidFill>
                  <a:srgbClr val="376092"/>
                </a:solidFill>
              </a:rPr>
              <a:t>.</a:t>
            </a:r>
            <a:r>
              <a:rPr lang="en-US" sz="2400" dirty="0" smtClean="0">
                <a:solidFill>
                  <a:srgbClr val="376092"/>
                </a:solidFill>
              </a:rPr>
              <a:t>” What does</a:t>
            </a:r>
            <a:r>
              <a:rPr lang="en-US" sz="2400" dirty="0" smtClean="0">
                <a:solidFill>
                  <a:srgbClr val="376092"/>
                </a:solidFill>
              </a:rPr>
              <a:t> formation mean here?</a:t>
            </a:r>
            <a:endParaRPr lang="en-US" sz="2400" dirty="0" smtClean="0">
              <a:solidFill>
                <a:srgbClr val="376092"/>
              </a:solidFill>
            </a:endParaRP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There’s a lot of information in that long section, but what do you think the most important ideas are? What do you think the author wants us to understand from this part?</a:t>
            </a:r>
            <a:endParaRPr lang="en-US" sz="2000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Quality Questions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 marL="469900" indent="-469900"/>
            <a:r>
              <a:rPr lang="en-US" sz="2800" b="1" dirty="0" smtClean="0">
                <a:solidFill>
                  <a:srgbClr val="376092"/>
                </a:solidFill>
              </a:rPr>
              <a:t>Elicit explanation</a:t>
            </a:r>
            <a:r>
              <a:rPr lang="en-US" sz="2800" dirty="0" smtClean="0">
                <a:solidFill>
                  <a:srgbClr val="376092"/>
                </a:solidFill>
              </a:rPr>
              <a:t>	</a:t>
            </a:r>
          </a:p>
          <a:p>
            <a:pPr marL="908050" lvl="1" indent="-436563"/>
            <a:r>
              <a:rPr lang="en-US" sz="2400" dirty="0" smtClean="0">
                <a:solidFill>
                  <a:srgbClr val="376092"/>
                </a:solidFill>
              </a:rPr>
              <a:t>How would that work?</a:t>
            </a:r>
          </a:p>
          <a:p>
            <a:pPr marL="908050" lvl="1" indent="-436563">
              <a:buFont typeface="Wingdings" charset="2"/>
              <a:buNone/>
            </a:pPr>
            <a:endParaRPr lang="en-US" sz="800" dirty="0" smtClean="0">
              <a:solidFill>
                <a:srgbClr val="376092"/>
              </a:solidFill>
            </a:endParaRPr>
          </a:p>
          <a:p>
            <a:pPr marL="469900" indent="-469900"/>
            <a:r>
              <a:rPr lang="en-US" sz="2800" b="1" dirty="0" smtClean="0">
                <a:solidFill>
                  <a:srgbClr val="376092"/>
                </a:solidFill>
              </a:rPr>
              <a:t>Support students in making inferences</a:t>
            </a:r>
          </a:p>
          <a:p>
            <a:pPr marL="908050" lvl="1" indent="-436563"/>
            <a:r>
              <a:rPr lang="en-US" sz="2400" dirty="0" smtClean="0">
                <a:solidFill>
                  <a:srgbClr val="376092"/>
                </a:solidFill>
              </a:rPr>
              <a:t>Why do you think Lee is acting this way? What is she trying to do</a:t>
            </a:r>
            <a:r>
              <a:rPr lang="en-US" sz="2400" dirty="0" smtClean="0">
                <a:solidFill>
                  <a:srgbClr val="376092"/>
                </a:solidFill>
              </a:rPr>
              <a:t>?</a:t>
            </a:r>
          </a:p>
          <a:p>
            <a:pPr marL="908050" lvl="1" indent="-436563"/>
            <a:r>
              <a:rPr lang="en-US" sz="2400" dirty="0" smtClean="0">
                <a:solidFill>
                  <a:srgbClr val="376092"/>
                </a:solidFill>
              </a:rPr>
              <a:t>What do you think will happen when the water reaches the water table underground? </a:t>
            </a:r>
            <a:endParaRPr lang="en-US" sz="2400" dirty="0" smtClean="0">
              <a:solidFill>
                <a:srgbClr val="376092"/>
              </a:solidFill>
            </a:endParaRPr>
          </a:p>
          <a:p>
            <a:pPr marL="908050" lvl="1" indent="-436563">
              <a:buFont typeface="Wingdings" charset="2"/>
              <a:buNone/>
            </a:pPr>
            <a:endParaRPr lang="en-US" sz="800" dirty="0" smtClean="0">
              <a:solidFill>
                <a:srgbClr val="376092"/>
              </a:solidFill>
            </a:endParaRPr>
          </a:p>
          <a:p>
            <a:pPr marL="469900" indent="-469900"/>
            <a:r>
              <a:rPr lang="en-US" sz="2800" b="1" dirty="0" smtClean="0">
                <a:solidFill>
                  <a:srgbClr val="376092"/>
                </a:solidFill>
              </a:rPr>
              <a:t>Get at the big ideas</a:t>
            </a:r>
            <a:endParaRPr lang="en-US" sz="2800" b="1" dirty="0" smtClean="0">
              <a:solidFill>
                <a:srgbClr val="376092"/>
              </a:solidFill>
            </a:endParaRPr>
          </a:p>
          <a:p>
            <a:pPr marL="908050" lvl="1" indent="-436563"/>
            <a:r>
              <a:rPr lang="en-US" sz="2400" dirty="0" smtClean="0">
                <a:solidFill>
                  <a:srgbClr val="376092"/>
                </a:solidFill>
              </a:rPr>
              <a:t>What causes the earth to keep changing? </a:t>
            </a:r>
          </a:p>
          <a:p>
            <a:pPr marL="469900" indent="-469900">
              <a:lnSpc>
                <a:spcPct val="80000"/>
              </a:lnSpc>
            </a:pPr>
            <a:endParaRPr lang="en-US" sz="2000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FFFF"/>
                </a:solidFill>
              </a:rPr>
              <a:t>Quality Responses to Student Comments</a:t>
            </a:r>
            <a:endParaRPr lang="fr-FR" sz="3600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 marL="469900" indent="-469900">
              <a:lnSpc>
                <a:spcPct val="9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Connect student ideas, weave them together</a:t>
            </a:r>
          </a:p>
          <a:p>
            <a:pPr marL="908050" lvl="1" indent="-436563">
              <a:lnSpc>
                <a:spcPct val="9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You have given us such good examples of how</a:t>
            </a:r>
            <a:r>
              <a:rPr lang="en-US" sz="2600" dirty="0" smtClean="0">
                <a:solidFill>
                  <a:srgbClr val="376092"/>
                </a:solidFill>
              </a:rPr>
              <a:t> </a:t>
            </a:r>
            <a:r>
              <a:rPr lang="en-US" sz="2600" dirty="0" smtClean="0">
                <a:solidFill>
                  <a:srgbClr val="376092"/>
                </a:solidFill>
              </a:rPr>
              <a:t>caves are formed</a:t>
            </a:r>
            <a:r>
              <a:rPr lang="en-US" sz="2600" dirty="0" smtClean="0">
                <a:solidFill>
                  <a:srgbClr val="376092"/>
                </a:solidFill>
              </a:rPr>
              <a:t>.  </a:t>
            </a:r>
            <a:r>
              <a:rPr lang="en-US" sz="2600" dirty="0" smtClean="0">
                <a:solidFill>
                  <a:srgbClr val="376092"/>
                </a:solidFill>
              </a:rPr>
              <a:t>Putting them together lets us understand how that works very well now.</a:t>
            </a:r>
          </a:p>
          <a:p>
            <a:pPr marL="469900" indent="-469900">
              <a:lnSpc>
                <a:spcPct val="90000"/>
              </a:lnSpc>
            </a:pPr>
            <a:r>
              <a:rPr lang="en-US" sz="2600" dirty="0" err="1" smtClean="0">
                <a:solidFill>
                  <a:srgbClr val="376092"/>
                </a:solidFill>
              </a:rPr>
              <a:t>Revoice</a:t>
            </a:r>
            <a:r>
              <a:rPr lang="en-US" sz="2600" dirty="0" smtClean="0">
                <a:solidFill>
                  <a:srgbClr val="376092"/>
                </a:solidFill>
              </a:rPr>
              <a:t> student ideas, or pick the important ideas and suggest what students were trying to say</a:t>
            </a:r>
          </a:p>
          <a:p>
            <a:pPr marL="908050" lvl="1" indent="-436563">
              <a:lnSpc>
                <a:spcPct val="9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It seems as if you’re</a:t>
            </a:r>
            <a:r>
              <a:rPr lang="en-US" sz="2600" dirty="0" smtClean="0">
                <a:solidFill>
                  <a:srgbClr val="376092"/>
                </a:solidFill>
              </a:rPr>
              <a:t> saying that acid rain </a:t>
            </a:r>
            <a:r>
              <a:rPr lang="en-US" sz="2600" dirty="0" smtClean="0">
                <a:solidFill>
                  <a:srgbClr val="376092"/>
                </a:solidFill>
              </a:rPr>
              <a:t>can be</a:t>
            </a:r>
            <a:r>
              <a:rPr lang="en-US" sz="2600" dirty="0" smtClean="0">
                <a:solidFill>
                  <a:srgbClr val="376092"/>
                </a:solidFill>
              </a:rPr>
              <a:t> really dangerous.  </a:t>
            </a:r>
            <a:r>
              <a:rPr lang="en-US" sz="2600" dirty="0" smtClean="0">
                <a:solidFill>
                  <a:srgbClr val="376092"/>
                </a:solidFill>
              </a:rPr>
              <a:t>Is that what you mean?</a:t>
            </a:r>
          </a:p>
          <a:p>
            <a:pPr marL="469900" indent="-469900">
              <a:lnSpc>
                <a:spcPct val="90000"/>
              </a:lnSpc>
            </a:pPr>
            <a:r>
              <a:rPr lang="en-US" sz="2600" dirty="0" smtClean="0">
                <a:solidFill>
                  <a:srgbClr val="376092"/>
                </a:solidFill>
              </a:rPr>
              <a:t>Bring students back into the text to reread and talk about what that part of the text is about</a:t>
            </a:r>
            <a:endParaRPr lang="en-US" sz="2600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FFFF"/>
                </a:solidFill>
              </a:rPr>
              <a:t>Quality Responses to Student Comments</a:t>
            </a:r>
            <a:endParaRPr lang="fr-FR" sz="3600" dirty="0">
              <a:solidFill>
                <a:srgbClr val="FFFF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24400"/>
          </a:xfrm>
        </p:spPr>
        <p:txBody>
          <a:bodyPr/>
          <a:lstStyle/>
          <a:p>
            <a:pPr marL="469900" indent="-469900">
              <a:lnSpc>
                <a:spcPct val="80000"/>
              </a:lnSpc>
            </a:pPr>
            <a:r>
              <a:rPr lang="en-US" sz="2800" dirty="0" smtClean="0">
                <a:solidFill>
                  <a:srgbClr val="376092"/>
                </a:solidFill>
              </a:rPr>
              <a:t>Bring students back into the text to reread and talk about what that part of the text is about</a:t>
            </a:r>
          </a:p>
          <a:p>
            <a:pPr marL="469900" indent="-469900">
              <a:lnSpc>
                <a:spcPct val="80000"/>
              </a:lnSpc>
            </a:pPr>
            <a:r>
              <a:rPr lang="en-US" sz="2800" dirty="0" smtClean="0">
                <a:solidFill>
                  <a:srgbClr val="376092"/>
                </a:solidFill>
              </a:rPr>
              <a:t>Acknowledge and use important student comments and ideas</a:t>
            </a: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That’s a very important idea.  Let’s remember that.</a:t>
            </a:r>
          </a:p>
          <a:p>
            <a:pPr marL="469900" indent="-469900">
              <a:lnSpc>
                <a:spcPct val="80000"/>
              </a:lnSpc>
            </a:pPr>
            <a:r>
              <a:rPr lang="en-US" sz="2800" dirty="0" smtClean="0">
                <a:solidFill>
                  <a:srgbClr val="376092"/>
                </a:solidFill>
              </a:rPr>
              <a:t>Encourage students to explain, elaborate, and provide reasons for their thinking</a:t>
            </a: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Tell us more about that. What makes you think that way?</a:t>
            </a:r>
          </a:p>
          <a:p>
            <a:pPr marL="469900" indent="-469900">
              <a:lnSpc>
                <a:spcPct val="80000"/>
              </a:lnSpc>
            </a:pPr>
            <a:r>
              <a:rPr lang="en-US" sz="2800" dirty="0" smtClean="0">
                <a:solidFill>
                  <a:srgbClr val="376092"/>
                </a:solidFill>
              </a:rPr>
              <a:t>Provide additional information that is not in the text, but could help students in comprehending the text</a:t>
            </a:r>
          </a:p>
          <a:p>
            <a:pPr marL="908050" lvl="1" indent="-436563">
              <a:lnSpc>
                <a:spcPct val="80000"/>
              </a:lnSpc>
            </a:pPr>
            <a:r>
              <a:rPr lang="en-US" sz="2400" dirty="0" smtClean="0">
                <a:solidFill>
                  <a:srgbClr val="376092"/>
                </a:solidFill>
              </a:rPr>
              <a:t>There’s no information in the text that explains</a:t>
            </a:r>
            <a:r>
              <a:rPr lang="en-US" sz="2400" dirty="0" smtClean="0">
                <a:solidFill>
                  <a:srgbClr val="376092"/>
                </a:solidFill>
              </a:rPr>
              <a:t> what evidence there might be, </a:t>
            </a:r>
            <a:r>
              <a:rPr lang="en-US" sz="2400" dirty="0" smtClean="0">
                <a:solidFill>
                  <a:srgbClr val="376092"/>
                </a:solidFill>
              </a:rPr>
              <a:t>so I had to</a:t>
            </a:r>
            <a:r>
              <a:rPr lang="en-US" sz="2400" dirty="0" smtClean="0">
                <a:solidFill>
                  <a:srgbClr val="376092"/>
                </a:solidFill>
              </a:rPr>
              <a:t> think about </a:t>
            </a:r>
            <a:r>
              <a:rPr lang="en-US" sz="2400" dirty="0" smtClean="0">
                <a:solidFill>
                  <a:srgbClr val="376092"/>
                </a:solidFill>
              </a:rPr>
              <a:t>what might remain from people and animals. </a:t>
            </a:r>
            <a:endParaRPr lang="en-US" sz="2400" dirty="0" smtClean="0">
              <a:solidFill>
                <a:srgbClr val="376092"/>
              </a:solidFill>
            </a:endParaRPr>
          </a:p>
          <a:p>
            <a:pPr marL="469900" indent="-469900">
              <a:lnSpc>
                <a:spcPct val="90000"/>
              </a:lnSpc>
            </a:pPr>
            <a:endParaRPr lang="en-US" sz="2600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117.pot</Template>
  <TotalTime>36</TotalTime>
  <Words>649</Words>
  <Application>Microsoft Macintosh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117</vt:lpstr>
      <vt:lpstr>Macintosh HD:Files:URI:Undergrad Classes:EDC423:Notes:Bloom's Taxonomy.doc!OLE_LINK1</vt:lpstr>
      <vt:lpstr>Supporting Comprehension through  Text-Based Discussion</vt:lpstr>
      <vt:lpstr>Goals for Understanding</vt:lpstr>
      <vt:lpstr>The Plan</vt:lpstr>
      <vt:lpstr>The Discussion</vt:lpstr>
      <vt:lpstr>Slide 5</vt:lpstr>
      <vt:lpstr>Quality Questions</vt:lpstr>
      <vt:lpstr>Quality Questions</vt:lpstr>
      <vt:lpstr>Quality Responses to Student Comments</vt:lpstr>
      <vt:lpstr>Quality Responses to Student Comments</vt:lpstr>
      <vt:lpstr>Unproductive Moves</vt:lpstr>
      <vt:lpstr>Homework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Terry Deeney</dc:creator>
  <cp:lastModifiedBy>Julie Coiro</cp:lastModifiedBy>
  <cp:revision>19</cp:revision>
  <dcterms:created xsi:type="dcterms:W3CDTF">2013-10-15T13:56:24Z</dcterms:created>
  <dcterms:modified xsi:type="dcterms:W3CDTF">2013-10-15T14:19:50Z</dcterms:modified>
</cp:coreProperties>
</file>